
<file path=[Content_Types].xml><?xml version="1.0" encoding="utf-8"?>
<Types xmlns="http://schemas.openxmlformats.org/package/2006/content-types">
  <Default Extension="png" ContentType="image/png"/>
  <Default Extension="webp" ContentType="image/webp"/>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sldIdLst>
    <p:sldId id="256" r:id="rId2"/>
    <p:sldId id="257" r:id="rId3"/>
    <p:sldId id="259" r:id="rId4"/>
    <p:sldId id="258" r:id="rId5"/>
    <p:sldId id="267" r:id="rId6"/>
    <p:sldId id="268" r:id="rId7"/>
    <p:sldId id="269" r:id="rId8"/>
    <p:sldId id="261" r:id="rId9"/>
    <p:sldId id="264" r:id="rId10"/>
    <p:sldId id="265" r:id="rId11"/>
    <p:sldId id="266"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0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9/16/2022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AB2885B-B4EE-4F5F-90B9-6226926363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83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07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809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680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DEA1B4-C7EF-4870-A267-4E9D9F8BC78A}"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289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DEA1B4-C7EF-4870-A267-4E9D9F8BC78A}"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18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EA1B4-C7EF-4870-A267-4E9D9F8BC78A}" type="datetimeFigureOut">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2885B-B4EE-4F5F-90B9-6226926363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33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DEA1B4-C7EF-4870-A267-4E9D9F8BC78A}"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2885B-B4EE-4F5F-90B9-6226926363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6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EA1B4-C7EF-4870-A267-4E9D9F8BC78A}" type="datetimeFigureOut">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2885B-B4EE-4F5F-90B9-6226926363C5}" type="slidenum">
              <a:rPr lang="en-US" smtClean="0"/>
              <a:t>‹#›</a:t>
            </a:fld>
            <a:endParaRPr lang="en-US"/>
          </a:p>
        </p:txBody>
      </p:sp>
    </p:spTree>
    <p:extLst>
      <p:ext uri="{BB962C8B-B14F-4D97-AF65-F5344CB8AC3E}">
        <p14:creationId xmlns:p14="http://schemas.microsoft.com/office/powerpoint/2010/main" val="2497631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EA1B4-C7EF-4870-A267-4E9D9F8BC78A}"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07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3DEA1B4-C7EF-4870-A267-4E9D9F8BC78A}" type="datetimeFigureOut">
              <a:rPr lang="en-US" smtClean="0"/>
              <a:t>9/16/2022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645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3DEA1B4-C7EF-4870-A267-4E9D9F8BC78A}" type="datetimeFigureOut">
              <a:rPr lang="en-US" smtClean="0"/>
              <a:t>9/16/2022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AB2885B-B4EE-4F5F-90B9-6226926363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5643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1FA525-A904-4FAF-AE3A-FF92DACAE709}"/>
              </a:ext>
            </a:extLst>
          </p:cNvPr>
          <p:cNvGrpSpPr/>
          <p:nvPr/>
        </p:nvGrpSpPr>
        <p:grpSpPr>
          <a:xfrm>
            <a:off x="2992310" y="1124395"/>
            <a:ext cx="8718721" cy="4719160"/>
            <a:chOff x="123275" y="792760"/>
            <a:chExt cx="9740988" cy="5272480"/>
          </a:xfrm>
        </p:grpSpPr>
        <p:pic>
          <p:nvPicPr>
            <p:cNvPr id="5" name="Picture 4">
              <a:extLst>
                <a:ext uri="{FF2B5EF4-FFF2-40B4-BE49-F238E27FC236}">
                  <a16:creationId xmlns:a16="http://schemas.microsoft.com/office/drawing/2014/main" id="{3F7DA341-FFF0-4762-86C4-C367BBAE3485}"/>
                </a:ext>
              </a:extLst>
            </p:cNvPr>
            <p:cNvPicPr>
              <a:picLocks noChangeAspect="1"/>
            </p:cNvPicPr>
            <p:nvPr/>
          </p:nvPicPr>
          <p:blipFill rotWithShape="1">
            <a:blip r:embed="rId2"/>
            <a:srcRect l="6331" t="9175" r="9312" b="17553"/>
            <a:stretch/>
          </p:blipFill>
          <p:spPr>
            <a:xfrm>
              <a:off x="691884" y="1254425"/>
              <a:ext cx="8800629" cy="4299818"/>
            </a:xfrm>
            <a:prstGeom prst="rect">
              <a:avLst/>
            </a:prstGeom>
          </p:spPr>
        </p:pic>
        <p:pic>
          <p:nvPicPr>
            <p:cNvPr id="7" name="Picture 6">
              <a:extLst>
                <a:ext uri="{FF2B5EF4-FFF2-40B4-BE49-F238E27FC236}">
                  <a16:creationId xmlns:a16="http://schemas.microsoft.com/office/drawing/2014/main" id="{64FF198F-C56F-4CC2-A4C8-8A66F3F86303}"/>
                </a:ext>
              </a:extLst>
            </p:cNvPr>
            <p:cNvPicPr>
              <a:picLocks noChangeAspect="1"/>
            </p:cNvPicPr>
            <p:nvPr/>
          </p:nvPicPr>
          <p:blipFill rotWithShape="1">
            <a:blip r:embed="rId3">
              <a:extLst>
                <a:ext uri="{28A0092B-C50C-407E-A947-70E740481C1C}">
                  <a14:useLocalDpi xmlns:a14="http://schemas.microsoft.com/office/drawing/2010/main" val="0"/>
                </a:ext>
              </a:extLst>
            </a:blip>
            <a:srcRect l="1046" t="1997" r="1060" b="1838"/>
            <a:stretch/>
          </p:blipFill>
          <p:spPr>
            <a:xfrm>
              <a:off x="123275" y="792760"/>
              <a:ext cx="9740988" cy="5272480"/>
            </a:xfrm>
            <a:prstGeom prst="rect">
              <a:avLst/>
            </a:prstGeom>
          </p:spPr>
        </p:pic>
      </p:grpSp>
      <p:sp>
        <p:nvSpPr>
          <p:cNvPr id="9" name="TextBox 8">
            <a:extLst>
              <a:ext uri="{FF2B5EF4-FFF2-40B4-BE49-F238E27FC236}">
                <a16:creationId xmlns:a16="http://schemas.microsoft.com/office/drawing/2014/main" id="{C0F1FECD-0379-4971-9388-175BAA3B71C9}"/>
              </a:ext>
            </a:extLst>
          </p:cNvPr>
          <p:cNvSpPr txBox="1"/>
          <p:nvPr/>
        </p:nvSpPr>
        <p:spPr>
          <a:xfrm>
            <a:off x="2992310" y="436192"/>
            <a:ext cx="4714945" cy="461665"/>
          </a:xfrm>
          <a:prstGeom prst="rect">
            <a:avLst/>
          </a:prstGeom>
          <a:solidFill>
            <a:schemeClr val="bg1"/>
          </a:solidFill>
          <a:ln>
            <a:noFill/>
          </a:ln>
          <a:effectLst>
            <a:outerShdw blurRad="50800" dist="38100" dir="2700000" algn="tl" rotWithShape="0">
              <a:prstClr val="black">
                <a:alpha val="40000"/>
              </a:prstClr>
            </a:outerShdw>
          </a:effectLst>
          <a:scene3d>
            <a:camera prst="orthographicFront">
              <a:rot lat="0" lon="0" rev="0"/>
            </a:camera>
            <a:lightRig rig="soft" dir="t">
              <a:rot lat="0" lon="0" rev="0"/>
            </a:lightRig>
          </a:scene3d>
          <a:sp3d contourW="44450" prstMaterial="matte">
            <a:contourClr>
              <a:srgbClr val="FFFFFF"/>
            </a:contourClr>
          </a:sp3d>
        </p:spPr>
        <p:txBody>
          <a:bodyPr wrap="none" rtlCol="0">
            <a:spAutoFit/>
          </a:bodyPr>
          <a:lstStyle/>
          <a:p>
            <a:r>
              <a:rPr lang="en-US" sz="2400" dirty="0"/>
              <a:t>Elite (l337 = </a:t>
            </a:r>
            <a:r>
              <a:rPr lang="en-US" sz="2400" dirty="0" err="1"/>
              <a:t>leet</a:t>
            </a:r>
            <a:r>
              <a:rPr lang="en-US" sz="2400" dirty="0"/>
              <a:t>) coders tutorial 101</a:t>
            </a:r>
          </a:p>
        </p:txBody>
      </p:sp>
    </p:spTree>
    <p:extLst>
      <p:ext uri="{BB962C8B-B14F-4D97-AF65-F5344CB8AC3E}">
        <p14:creationId xmlns:p14="http://schemas.microsoft.com/office/powerpoint/2010/main" val="360279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076EC-3110-4B34-97B2-18BAC405A599}"/>
              </a:ext>
            </a:extLst>
          </p:cNvPr>
          <p:cNvSpPr txBox="1"/>
          <p:nvPr/>
        </p:nvSpPr>
        <p:spPr>
          <a:xfrm>
            <a:off x="494951" y="1120676"/>
            <a:ext cx="8940076" cy="5078313"/>
          </a:xfrm>
          <a:prstGeom prst="rect">
            <a:avLst/>
          </a:prstGeom>
          <a:noFill/>
        </p:spPr>
        <p:txBody>
          <a:bodyPr wrap="none" rtlCol="0">
            <a:spAutoFit/>
          </a:bodyPr>
          <a:lstStyle/>
          <a:p>
            <a:r>
              <a:rPr lang="en-GB" dirty="0"/>
              <a:t>File manipulations:</a:t>
            </a:r>
          </a:p>
          <a:p>
            <a:endParaRPr lang="en-GB" dirty="0"/>
          </a:p>
          <a:p>
            <a:r>
              <a:rPr lang="en-GB" dirty="0"/>
              <a:t>cat 				# concatenate files, can also be used to put file content onto </a:t>
            </a:r>
            <a:r>
              <a:rPr lang="en-GB" dirty="0" err="1"/>
              <a:t>STDout</a:t>
            </a:r>
            <a:endParaRPr lang="en-GB" dirty="0"/>
          </a:p>
          <a:p>
            <a:r>
              <a:rPr lang="en-GB" dirty="0" err="1"/>
              <a:t>zcat</a:t>
            </a:r>
            <a:r>
              <a:rPr lang="en-GB" dirty="0"/>
              <a:t> 				# the zipped equivalent of cat</a:t>
            </a:r>
          </a:p>
          <a:p>
            <a:r>
              <a:rPr lang="en-GB" dirty="0"/>
              <a:t>head 			# take the top lines from a file</a:t>
            </a:r>
          </a:p>
          <a:p>
            <a:r>
              <a:rPr lang="en-GB" dirty="0"/>
              <a:t>tail 				# take the bottom lines from a file</a:t>
            </a:r>
          </a:p>
          <a:p>
            <a:r>
              <a:rPr lang="en-GB" dirty="0"/>
              <a:t>cut 				# you can split lines in sections, good for column extractions</a:t>
            </a:r>
          </a:p>
          <a:p>
            <a:r>
              <a:rPr lang="en-GB" dirty="0"/>
              <a:t>split	 			# break up a file into sub files</a:t>
            </a:r>
          </a:p>
          <a:p>
            <a:r>
              <a:rPr lang="en-GB" dirty="0"/>
              <a:t>|  	 			# a pipe, this will put the </a:t>
            </a:r>
            <a:r>
              <a:rPr lang="en-GB" dirty="0" err="1"/>
              <a:t>STDout</a:t>
            </a:r>
            <a:r>
              <a:rPr lang="en-GB" dirty="0"/>
              <a:t> from the first command into the </a:t>
            </a:r>
            <a:r>
              <a:rPr lang="en-GB" dirty="0" err="1"/>
              <a:t>STDin</a:t>
            </a:r>
            <a:r>
              <a:rPr lang="en-GB" dirty="0"/>
              <a:t> </a:t>
            </a:r>
          </a:p>
          <a:p>
            <a:r>
              <a:rPr lang="en-GB" dirty="0"/>
              <a:t>					for the next command</a:t>
            </a:r>
          </a:p>
          <a:p>
            <a:endParaRPr lang="en-GB" dirty="0"/>
          </a:p>
          <a:p>
            <a:r>
              <a:rPr lang="en-GB" dirty="0"/>
              <a:t>Character lookups and replacements</a:t>
            </a:r>
          </a:p>
          <a:p>
            <a:endParaRPr lang="en-GB" dirty="0"/>
          </a:p>
          <a:p>
            <a:r>
              <a:rPr lang="en-GB" dirty="0"/>
              <a:t>grep 			# search for a work/character/regex in a file</a:t>
            </a:r>
          </a:p>
          <a:p>
            <a:r>
              <a:rPr lang="en-GB" dirty="0"/>
              <a:t>					grep '</a:t>
            </a:r>
            <a:r>
              <a:rPr lang="en-GB" dirty="0" err="1"/>
              <a:t>string_search</a:t>
            </a:r>
            <a:r>
              <a:rPr lang="en-GB" dirty="0"/>
              <a:t>' file.txt</a:t>
            </a:r>
          </a:p>
          <a:p>
            <a:r>
              <a:rPr lang="en-GB" dirty="0" err="1"/>
              <a:t>sed</a:t>
            </a:r>
            <a:r>
              <a:rPr lang="en-GB" dirty="0"/>
              <a:t> 				# replace one or all word/character/regex in a file</a:t>
            </a:r>
          </a:p>
          <a:p>
            <a:r>
              <a:rPr lang="en-GB" dirty="0"/>
              <a:t>					</a:t>
            </a:r>
            <a:r>
              <a:rPr lang="en-GB" dirty="0" err="1"/>
              <a:t>sed</a:t>
            </a:r>
            <a:r>
              <a:rPr lang="en-GB" dirty="0"/>
              <a:t> 's/</a:t>
            </a:r>
            <a:r>
              <a:rPr lang="en-GB" dirty="0" err="1"/>
              <a:t>string_search</a:t>
            </a:r>
            <a:r>
              <a:rPr lang="en-GB" dirty="0"/>
              <a:t>/</a:t>
            </a:r>
            <a:r>
              <a:rPr lang="en-GB" dirty="0" err="1"/>
              <a:t>string_replace</a:t>
            </a:r>
            <a:r>
              <a:rPr lang="en-GB" dirty="0"/>
              <a:t>/g' file.txt</a:t>
            </a:r>
          </a:p>
          <a:p>
            <a:endParaRPr lang="en-GB" dirty="0"/>
          </a:p>
        </p:txBody>
      </p:sp>
    </p:spTree>
    <p:extLst>
      <p:ext uri="{BB962C8B-B14F-4D97-AF65-F5344CB8AC3E}">
        <p14:creationId xmlns:p14="http://schemas.microsoft.com/office/powerpoint/2010/main" val="162278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076EC-3110-4B34-97B2-18BAC405A599}"/>
              </a:ext>
            </a:extLst>
          </p:cNvPr>
          <p:cNvSpPr txBox="1"/>
          <p:nvPr/>
        </p:nvSpPr>
        <p:spPr>
          <a:xfrm>
            <a:off x="494951" y="1120676"/>
            <a:ext cx="8593763" cy="2308324"/>
          </a:xfrm>
          <a:prstGeom prst="rect">
            <a:avLst/>
          </a:prstGeom>
          <a:noFill/>
        </p:spPr>
        <p:txBody>
          <a:bodyPr wrap="none" rtlCol="0">
            <a:spAutoFit/>
          </a:bodyPr>
          <a:lstStyle/>
          <a:p>
            <a:r>
              <a:rPr lang="en-GB" dirty="0"/>
              <a:t>Storing data into files:</a:t>
            </a:r>
          </a:p>
          <a:p>
            <a:endParaRPr lang="en-GB" dirty="0"/>
          </a:p>
          <a:p>
            <a:r>
              <a:rPr lang="en-GB" dirty="0"/>
              <a:t>&gt; 				# directing output from a tool to a different new file than the screen</a:t>
            </a:r>
          </a:p>
          <a:p>
            <a:r>
              <a:rPr lang="en-GB" dirty="0"/>
              <a:t>&gt;&gt; 				# adding output from a tool to a different existing file than the screen </a:t>
            </a:r>
          </a:p>
          <a:p>
            <a:r>
              <a:rPr lang="en-GB" dirty="0"/>
              <a:t>1&gt;				# </a:t>
            </a:r>
            <a:r>
              <a:rPr lang="en-GB" dirty="0" err="1"/>
              <a:t>STDout</a:t>
            </a:r>
            <a:endParaRPr lang="en-GB" dirty="0"/>
          </a:p>
          <a:p>
            <a:r>
              <a:rPr lang="en-GB" dirty="0"/>
              <a:t>2&gt;				# </a:t>
            </a:r>
            <a:r>
              <a:rPr lang="en-GB" dirty="0" err="1"/>
              <a:t>STDerr</a:t>
            </a:r>
            <a:endParaRPr lang="en-GB" dirty="0"/>
          </a:p>
          <a:p>
            <a:r>
              <a:rPr lang="en-GB" dirty="0"/>
              <a:t>&amp;&gt;				# </a:t>
            </a:r>
            <a:r>
              <a:rPr lang="en-GB" dirty="0" err="1"/>
              <a:t>STDout</a:t>
            </a:r>
            <a:r>
              <a:rPr lang="en-GB" dirty="0"/>
              <a:t> + </a:t>
            </a:r>
            <a:r>
              <a:rPr lang="en-GB" dirty="0" err="1"/>
              <a:t>STDerr</a:t>
            </a:r>
            <a:r>
              <a:rPr lang="en-GB" dirty="0"/>
              <a:t> (all output)</a:t>
            </a:r>
          </a:p>
          <a:p>
            <a:endParaRPr lang="en-GB" dirty="0"/>
          </a:p>
        </p:txBody>
      </p:sp>
    </p:spTree>
    <p:extLst>
      <p:ext uri="{BB962C8B-B14F-4D97-AF65-F5344CB8AC3E}">
        <p14:creationId xmlns:p14="http://schemas.microsoft.com/office/powerpoint/2010/main" val="178083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F0BF0-5954-4738-9FE5-8A551050E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691" y="1274674"/>
            <a:ext cx="5366145" cy="3222910"/>
          </a:xfrm>
          <a:prstGeom prst="rect">
            <a:avLst/>
          </a:prstGeom>
        </p:spPr>
      </p:pic>
      <p:pic>
        <p:nvPicPr>
          <p:cNvPr id="9" name="Picture 8">
            <a:extLst>
              <a:ext uri="{FF2B5EF4-FFF2-40B4-BE49-F238E27FC236}">
                <a16:creationId xmlns:a16="http://schemas.microsoft.com/office/drawing/2014/main" id="{3322D5BB-7A43-4A09-9CDE-CD3AB620C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56001" y="-319817"/>
            <a:ext cx="3582099" cy="6369314"/>
          </a:xfrm>
          <a:prstGeom prst="rect">
            <a:avLst/>
          </a:prstGeom>
        </p:spPr>
      </p:pic>
      <p:sp>
        <p:nvSpPr>
          <p:cNvPr id="5" name="TextBox 4">
            <a:extLst>
              <a:ext uri="{FF2B5EF4-FFF2-40B4-BE49-F238E27FC236}">
                <a16:creationId xmlns:a16="http://schemas.microsoft.com/office/drawing/2014/main" id="{55006B73-08BF-40B6-B8EB-B85A95AC343D}"/>
              </a:ext>
            </a:extLst>
          </p:cNvPr>
          <p:cNvSpPr txBox="1"/>
          <p:nvPr/>
        </p:nvSpPr>
        <p:spPr>
          <a:xfrm>
            <a:off x="545284" y="595510"/>
            <a:ext cx="6094602" cy="3970318"/>
          </a:xfrm>
          <a:prstGeom prst="rect">
            <a:avLst/>
          </a:prstGeom>
          <a:noFill/>
        </p:spPr>
        <p:txBody>
          <a:bodyPr wrap="square">
            <a:spAutoFit/>
          </a:bodyPr>
          <a:lstStyle/>
          <a:p>
            <a:r>
              <a:rPr lang="en-US" dirty="0"/>
              <a:t>What’s next?</a:t>
            </a:r>
          </a:p>
          <a:p>
            <a:endParaRPr lang="en-US" sz="1800" dirty="0"/>
          </a:p>
          <a:p>
            <a:r>
              <a:rPr lang="en-US" dirty="0"/>
              <a:t>Next session</a:t>
            </a:r>
            <a:endParaRPr lang="en-US" sz="1800" dirty="0"/>
          </a:p>
          <a:p>
            <a:pPr marL="285750" indent="-285750">
              <a:buFont typeface="Arial" panose="020B0604020202020204" pitchFamily="34" charset="0"/>
              <a:buChar char="•"/>
            </a:pPr>
            <a:r>
              <a:rPr lang="en-US" dirty="0"/>
              <a:t>Understanding your environment</a:t>
            </a:r>
          </a:p>
          <a:p>
            <a:pPr marL="285750" indent="-285750">
              <a:buFont typeface="Arial" panose="020B0604020202020204" pitchFamily="34" charset="0"/>
              <a:buChar char="•"/>
            </a:pPr>
            <a:r>
              <a:rPr lang="en-US" dirty="0"/>
              <a:t>Working with </a:t>
            </a:r>
            <a:r>
              <a:rPr lang="en-US" dirty="0" err="1"/>
              <a:t>Qsub</a:t>
            </a:r>
            <a:endParaRPr lang="en-US" dirty="0"/>
          </a:p>
          <a:p>
            <a:pPr marL="285750" indent="-285750">
              <a:buFont typeface="Arial" panose="020B0604020202020204" pitchFamily="34" charset="0"/>
              <a:buChar char="•"/>
            </a:pPr>
            <a:r>
              <a:rPr lang="en-US" sz="1800" dirty="0"/>
              <a:t>Bash</a:t>
            </a:r>
            <a:endParaRPr lang="en-US" dirty="0"/>
          </a:p>
          <a:p>
            <a:pPr marL="285750" indent="-285750">
              <a:buFont typeface="Arial" panose="020B0604020202020204" pitchFamily="34" charset="0"/>
              <a:buChar char="•"/>
            </a:pPr>
            <a:r>
              <a:rPr lang="en-US" sz="1800" dirty="0"/>
              <a:t>Getting familiar with GitHub and </a:t>
            </a:r>
            <a:r>
              <a:rPr lang="en-US" sz="1800" dirty="0" err="1"/>
              <a:t>Conda</a:t>
            </a:r>
            <a:endParaRPr lang="en-US" sz="1800" dirty="0"/>
          </a:p>
          <a:p>
            <a:pPr marL="285750" indent="-285750">
              <a:buFont typeface="Arial" panose="020B0604020202020204" pitchFamily="34" charset="0"/>
              <a:buChar char="•"/>
            </a:pPr>
            <a:r>
              <a:rPr lang="en-US" dirty="0"/>
              <a:t>L</a:t>
            </a:r>
            <a:r>
              <a:rPr lang="en-US" sz="1800" dirty="0"/>
              <a:t>ocal installation of tools</a:t>
            </a:r>
          </a:p>
          <a:p>
            <a:pPr marL="285750" indent="-285750">
              <a:buFont typeface="Arial" panose="020B0604020202020204" pitchFamily="34" charset="0"/>
              <a:buChar char="•"/>
            </a:pPr>
            <a:endParaRPr lang="en-US" dirty="0"/>
          </a:p>
          <a:p>
            <a:r>
              <a:rPr lang="en-US" sz="1800" dirty="0"/>
              <a:t>Session after:</a:t>
            </a:r>
          </a:p>
          <a:p>
            <a:pPr marL="285750" indent="-285750">
              <a:buFont typeface="Arial" panose="020B0604020202020204" pitchFamily="34" charset="0"/>
              <a:buChar char="•"/>
            </a:pPr>
            <a:r>
              <a:rPr lang="en-US" dirty="0"/>
              <a:t>EAGER2</a:t>
            </a:r>
          </a:p>
          <a:p>
            <a:pPr marL="285750" indent="-285750">
              <a:buFont typeface="Arial" panose="020B0604020202020204" pitchFamily="34" charset="0"/>
              <a:buChar char="•"/>
            </a:pPr>
            <a:r>
              <a:rPr lang="en-US" sz="1800" dirty="0"/>
              <a:t>HOPS</a:t>
            </a:r>
          </a:p>
          <a:p>
            <a:endParaRPr lang="en-US" sz="1800" dirty="0"/>
          </a:p>
          <a:p>
            <a:endParaRPr lang="en-US" sz="1800" dirty="0"/>
          </a:p>
        </p:txBody>
      </p:sp>
    </p:spTree>
    <p:extLst>
      <p:ext uri="{BB962C8B-B14F-4D97-AF65-F5344CB8AC3E}">
        <p14:creationId xmlns:p14="http://schemas.microsoft.com/office/powerpoint/2010/main" val="1956952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05220-7874-4871-A4F4-5C5C23406612}"/>
              </a:ext>
            </a:extLst>
          </p:cNvPr>
          <p:cNvPicPr>
            <a:picLocks noChangeAspect="1"/>
          </p:cNvPicPr>
          <p:nvPr/>
        </p:nvPicPr>
        <p:blipFill>
          <a:blip r:embed="rId2"/>
          <a:stretch>
            <a:fillRect/>
          </a:stretch>
        </p:blipFill>
        <p:spPr>
          <a:xfrm>
            <a:off x="6308522" y="326056"/>
            <a:ext cx="4801299" cy="4725390"/>
          </a:xfrm>
          <a:prstGeom prst="rect">
            <a:avLst/>
          </a:prstGeom>
        </p:spPr>
      </p:pic>
      <p:pic>
        <p:nvPicPr>
          <p:cNvPr id="9" name="Picture 8">
            <a:extLst>
              <a:ext uri="{FF2B5EF4-FFF2-40B4-BE49-F238E27FC236}">
                <a16:creationId xmlns:a16="http://schemas.microsoft.com/office/drawing/2014/main" id="{9ACC793D-28D1-487E-B255-36BD2AC42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881381" y="144712"/>
            <a:ext cx="5444456" cy="5440261"/>
          </a:xfrm>
          <a:prstGeom prst="rect">
            <a:avLst/>
          </a:prstGeom>
        </p:spPr>
      </p:pic>
      <p:sp>
        <p:nvSpPr>
          <p:cNvPr id="10" name="TextBox 9">
            <a:extLst>
              <a:ext uri="{FF2B5EF4-FFF2-40B4-BE49-F238E27FC236}">
                <a16:creationId xmlns:a16="http://schemas.microsoft.com/office/drawing/2014/main" id="{EF29ABC6-219D-4BD6-A3E1-CA18E8965762}"/>
              </a:ext>
            </a:extLst>
          </p:cNvPr>
          <p:cNvSpPr txBox="1"/>
          <p:nvPr/>
        </p:nvSpPr>
        <p:spPr>
          <a:xfrm>
            <a:off x="528506" y="709454"/>
            <a:ext cx="6094602" cy="2585323"/>
          </a:xfrm>
          <a:prstGeom prst="rect">
            <a:avLst/>
          </a:prstGeom>
          <a:noFill/>
        </p:spPr>
        <p:txBody>
          <a:bodyPr wrap="square">
            <a:spAutoFit/>
          </a:bodyPr>
          <a:lstStyle/>
          <a:p>
            <a:r>
              <a:rPr lang="en-US" dirty="0"/>
              <a:t>Goal of this session:</a:t>
            </a:r>
          </a:p>
          <a:p>
            <a:pPr marL="285750" indent="-285750">
              <a:buFont typeface="Arial" panose="020B0604020202020204" pitchFamily="34" charset="0"/>
              <a:buChar char="•"/>
            </a:pPr>
            <a:r>
              <a:rPr lang="en-US" dirty="0"/>
              <a:t>Getting y’all familiar with Linux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 y’all a jump-off point to get into </a:t>
            </a:r>
            <a:r>
              <a:rPr lang="en-US" dirty="0" err="1"/>
              <a:t>bioinfo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Hopefully get you excited to do data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Prevent y’all from destroying the cluster </a:t>
            </a:r>
          </a:p>
          <a:p>
            <a:r>
              <a:rPr lang="en-US" dirty="0"/>
              <a:t>	and asking me to fix it :P</a:t>
            </a:r>
          </a:p>
        </p:txBody>
      </p:sp>
    </p:spTree>
    <p:extLst>
      <p:ext uri="{BB962C8B-B14F-4D97-AF65-F5344CB8AC3E}">
        <p14:creationId xmlns:p14="http://schemas.microsoft.com/office/powerpoint/2010/main" val="254614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40336-96DB-48D3-B370-0611A271C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754" y="2362200"/>
            <a:ext cx="3442285" cy="2133600"/>
          </a:xfrm>
          <a:prstGeom prst="rect">
            <a:avLst/>
          </a:prstGeom>
        </p:spPr>
      </p:pic>
      <p:sp>
        <p:nvSpPr>
          <p:cNvPr id="4" name="TextBox 3">
            <a:extLst>
              <a:ext uri="{FF2B5EF4-FFF2-40B4-BE49-F238E27FC236}">
                <a16:creationId xmlns:a16="http://schemas.microsoft.com/office/drawing/2014/main" id="{AA310C90-9E91-4E77-8487-86F38AD9CB5B}"/>
              </a:ext>
            </a:extLst>
          </p:cNvPr>
          <p:cNvSpPr txBox="1"/>
          <p:nvPr/>
        </p:nvSpPr>
        <p:spPr>
          <a:xfrm>
            <a:off x="905642" y="1719743"/>
            <a:ext cx="2511841" cy="461665"/>
          </a:xfrm>
          <a:prstGeom prst="rect">
            <a:avLst/>
          </a:prstGeom>
          <a:noFill/>
        </p:spPr>
        <p:txBody>
          <a:bodyPr wrap="none" rtlCol="0">
            <a:spAutoFit/>
          </a:bodyPr>
          <a:lstStyle/>
          <a:p>
            <a:r>
              <a:rPr lang="en-US" sz="2400" dirty="0"/>
              <a:t>Before this session</a:t>
            </a:r>
          </a:p>
        </p:txBody>
      </p:sp>
      <p:pic>
        <p:nvPicPr>
          <p:cNvPr id="5" name="Picture 4">
            <a:extLst>
              <a:ext uri="{FF2B5EF4-FFF2-40B4-BE49-F238E27FC236}">
                <a16:creationId xmlns:a16="http://schemas.microsoft.com/office/drawing/2014/main" id="{B856D958-1C26-4CE7-B178-B9EDDE2AA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63" y="2362200"/>
            <a:ext cx="3352800" cy="2133600"/>
          </a:xfrm>
          <a:prstGeom prst="rect">
            <a:avLst/>
          </a:prstGeom>
        </p:spPr>
      </p:pic>
      <p:sp>
        <p:nvSpPr>
          <p:cNvPr id="9" name="TextBox 8">
            <a:extLst>
              <a:ext uri="{FF2B5EF4-FFF2-40B4-BE49-F238E27FC236}">
                <a16:creationId xmlns:a16="http://schemas.microsoft.com/office/drawing/2014/main" id="{B550B2EC-68E2-4690-8CDB-D236C0169CCA}"/>
              </a:ext>
            </a:extLst>
          </p:cNvPr>
          <p:cNvSpPr txBox="1"/>
          <p:nvPr/>
        </p:nvSpPr>
        <p:spPr>
          <a:xfrm>
            <a:off x="4835078" y="1719743"/>
            <a:ext cx="2521844" cy="461665"/>
          </a:xfrm>
          <a:prstGeom prst="rect">
            <a:avLst/>
          </a:prstGeom>
          <a:noFill/>
        </p:spPr>
        <p:txBody>
          <a:bodyPr wrap="none" rtlCol="0">
            <a:spAutoFit/>
          </a:bodyPr>
          <a:lstStyle/>
          <a:p>
            <a:r>
              <a:rPr lang="en-US" sz="2400" dirty="0"/>
              <a:t>During this session</a:t>
            </a:r>
          </a:p>
        </p:txBody>
      </p:sp>
      <p:pic>
        <p:nvPicPr>
          <p:cNvPr id="13" name="Picture 12">
            <a:extLst>
              <a:ext uri="{FF2B5EF4-FFF2-40B4-BE49-F238E27FC236}">
                <a16:creationId xmlns:a16="http://schemas.microsoft.com/office/drawing/2014/main" id="{088D57C5-2BDC-4256-9802-07F358140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144" y="2362200"/>
            <a:ext cx="3108556" cy="2133600"/>
          </a:xfrm>
          <a:prstGeom prst="rect">
            <a:avLst/>
          </a:prstGeom>
        </p:spPr>
      </p:pic>
      <p:sp>
        <p:nvSpPr>
          <p:cNvPr id="14" name="TextBox 13">
            <a:extLst>
              <a:ext uri="{FF2B5EF4-FFF2-40B4-BE49-F238E27FC236}">
                <a16:creationId xmlns:a16="http://schemas.microsoft.com/office/drawing/2014/main" id="{ABABA2D3-8532-4AA0-9853-21311095439D}"/>
              </a:ext>
            </a:extLst>
          </p:cNvPr>
          <p:cNvSpPr txBox="1"/>
          <p:nvPr/>
        </p:nvSpPr>
        <p:spPr>
          <a:xfrm>
            <a:off x="8834698" y="1719743"/>
            <a:ext cx="2293448" cy="461665"/>
          </a:xfrm>
          <a:prstGeom prst="rect">
            <a:avLst/>
          </a:prstGeom>
          <a:noFill/>
        </p:spPr>
        <p:txBody>
          <a:bodyPr wrap="none" rtlCol="0">
            <a:spAutoFit/>
          </a:bodyPr>
          <a:lstStyle/>
          <a:p>
            <a:r>
              <a:rPr lang="en-US" sz="2400" dirty="0"/>
              <a:t>After we’re done</a:t>
            </a:r>
          </a:p>
        </p:txBody>
      </p:sp>
      <p:pic>
        <p:nvPicPr>
          <p:cNvPr id="15" name="Picture 14">
            <a:extLst>
              <a:ext uri="{FF2B5EF4-FFF2-40B4-BE49-F238E27FC236}">
                <a16:creationId xmlns:a16="http://schemas.microsoft.com/office/drawing/2014/main" id="{504EE7D9-D477-45D5-9FFC-23D8324DE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94511" y="1448520"/>
            <a:ext cx="2314963" cy="4001113"/>
          </a:xfrm>
          <a:prstGeom prst="rect">
            <a:avLst/>
          </a:prstGeom>
        </p:spPr>
      </p:pic>
      <p:pic>
        <p:nvPicPr>
          <p:cNvPr id="16" name="Picture 15">
            <a:extLst>
              <a:ext uri="{FF2B5EF4-FFF2-40B4-BE49-F238E27FC236}">
                <a16:creationId xmlns:a16="http://schemas.microsoft.com/office/drawing/2014/main" id="{7CCD4ACC-A40D-4355-9F0F-0CF222177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864414" y="1448519"/>
            <a:ext cx="2314963" cy="4001113"/>
          </a:xfrm>
          <a:prstGeom prst="rect">
            <a:avLst/>
          </a:prstGeom>
        </p:spPr>
      </p:pic>
      <p:pic>
        <p:nvPicPr>
          <p:cNvPr id="17" name="Picture 16">
            <a:extLst>
              <a:ext uri="{FF2B5EF4-FFF2-40B4-BE49-F238E27FC236}">
                <a16:creationId xmlns:a16="http://schemas.microsoft.com/office/drawing/2014/main" id="{32767DEC-6F49-4119-8153-81E0207DD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13422" y="1549558"/>
            <a:ext cx="2314963" cy="3799036"/>
          </a:xfrm>
          <a:prstGeom prst="rect">
            <a:avLst/>
          </a:prstGeom>
        </p:spPr>
      </p:pic>
    </p:spTree>
    <p:extLst>
      <p:ext uri="{BB962C8B-B14F-4D97-AF65-F5344CB8AC3E}">
        <p14:creationId xmlns:p14="http://schemas.microsoft.com/office/powerpoint/2010/main" val="272258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06B73-08BF-40B6-B8EB-B85A95AC343D}"/>
              </a:ext>
            </a:extLst>
          </p:cNvPr>
          <p:cNvSpPr txBox="1"/>
          <p:nvPr/>
        </p:nvSpPr>
        <p:spPr>
          <a:xfrm>
            <a:off x="545284" y="1862248"/>
            <a:ext cx="6094602" cy="2585323"/>
          </a:xfrm>
          <a:prstGeom prst="rect">
            <a:avLst/>
          </a:prstGeom>
          <a:noFill/>
        </p:spPr>
        <p:txBody>
          <a:bodyPr wrap="square">
            <a:spAutoFit/>
          </a:bodyPr>
          <a:lstStyle/>
          <a:p>
            <a:r>
              <a:rPr lang="en-US" dirty="0"/>
              <a:t>What we need</a:t>
            </a:r>
          </a:p>
          <a:p>
            <a:pPr marL="285750" indent="-285750">
              <a:buFont typeface="Arial" panose="020B0604020202020204" pitchFamily="34" charset="0"/>
              <a:buChar char="•"/>
            </a:pPr>
            <a:r>
              <a:rPr lang="en-US" dirty="0"/>
              <a:t>VPN</a:t>
            </a:r>
          </a:p>
          <a:p>
            <a:pPr marL="285750" indent="-285750">
              <a:buFont typeface="Arial" panose="020B0604020202020204" pitchFamily="34" charset="0"/>
              <a:buChar char="•"/>
            </a:pPr>
            <a:r>
              <a:rPr lang="en-US" sz="1800" dirty="0"/>
              <a:t>PuTTY / Kitty (</a:t>
            </a:r>
            <a:r>
              <a:rPr lang="en-US" sz="1800" dirty="0" err="1"/>
              <a:t>ssh</a:t>
            </a:r>
            <a:r>
              <a:rPr lang="en-US" sz="1800" dirty="0"/>
              <a:t> software)</a:t>
            </a:r>
          </a:p>
          <a:p>
            <a:endParaRPr lang="en-US" sz="1800" dirty="0"/>
          </a:p>
          <a:p>
            <a:r>
              <a:rPr lang="en-US" dirty="0"/>
              <a:t>What we’ll hopefully get out of this first (2</a:t>
            </a:r>
            <a:r>
              <a:rPr lang="en-US" baseline="30000" dirty="0"/>
              <a:t>nd</a:t>
            </a:r>
            <a:r>
              <a:rPr lang="en-US" dirty="0"/>
              <a:t>) session</a:t>
            </a:r>
          </a:p>
          <a:p>
            <a:pPr marL="285750" indent="-285750">
              <a:buFont typeface="Arial" panose="020B0604020202020204" pitchFamily="34" charset="0"/>
              <a:buChar char="•"/>
            </a:pPr>
            <a:r>
              <a:rPr lang="en-US" sz="1800" dirty="0"/>
              <a:t>Basic file handling</a:t>
            </a:r>
          </a:p>
          <a:p>
            <a:pPr marL="285750" indent="-285750">
              <a:buFont typeface="Arial" panose="020B0604020202020204" pitchFamily="34" charset="0"/>
              <a:buChar char="•"/>
            </a:pPr>
            <a:r>
              <a:rPr lang="en-US" dirty="0"/>
              <a:t>Understanding on how to manipulate 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Learn how to NOT delete the entire cluster :P</a:t>
            </a:r>
            <a:endParaRPr lang="en-US" sz="1800" dirty="0"/>
          </a:p>
        </p:txBody>
      </p:sp>
      <p:grpSp>
        <p:nvGrpSpPr>
          <p:cNvPr id="11" name="Group 10">
            <a:extLst>
              <a:ext uri="{FF2B5EF4-FFF2-40B4-BE49-F238E27FC236}">
                <a16:creationId xmlns:a16="http://schemas.microsoft.com/office/drawing/2014/main" id="{17E822A1-D149-4267-9ABD-4F6A87A8703A}"/>
              </a:ext>
            </a:extLst>
          </p:cNvPr>
          <p:cNvGrpSpPr/>
          <p:nvPr/>
        </p:nvGrpSpPr>
        <p:grpSpPr>
          <a:xfrm>
            <a:off x="5662393" y="855677"/>
            <a:ext cx="6369314" cy="3999626"/>
            <a:chOff x="1988015" y="4362275"/>
            <a:chExt cx="2508483" cy="1575208"/>
          </a:xfrm>
        </p:grpSpPr>
        <p:pic>
          <p:nvPicPr>
            <p:cNvPr id="6" name="Picture 5">
              <a:extLst>
                <a:ext uri="{FF2B5EF4-FFF2-40B4-BE49-F238E27FC236}">
                  <a16:creationId xmlns:a16="http://schemas.microsoft.com/office/drawing/2014/main" id="{4DB65DE7-180F-456E-B1F8-AB04FF275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867" y="4447571"/>
              <a:ext cx="2095500" cy="1428750"/>
            </a:xfrm>
            <a:prstGeom prst="rect">
              <a:avLst/>
            </a:prstGeom>
          </p:spPr>
        </p:pic>
        <p:pic>
          <p:nvPicPr>
            <p:cNvPr id="9" name="Picture 8">
              <a:extLst>
                <a:ext uri="{FF2B5EF4-FFF2-40B4-BE49-F238E27FC236}">
                  <a16:creationId xmlns:a16="http://schemas.microsoft.com/office/drawing/2014/main" id="{3322D5BB-7A43-4A09-9CDE-CD3AB620C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54653" y="3895637"/>
              <a:ext cx="1575208" cy="2508483"/>
            </a:xfrm>
            <a:prstGeom prst="rect">
              <a:avLst/>
            </a:prstGeom>
          </p:spPr>
        </p:pic>
      </p:grpSp>
    </p:spTree>
    <p:extLst>
      <p:ext uri="{BB962C8B-B14F-4D97-AF65-F5344CB8AC3E}">
        <p14:creationId xmlns:p14="http://schemas.microsoft.com/office/powerpoint/2010/main" val="307618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0C954-23CB-446E-88B5-6F7217EB3C20}"/>
              </a:ext>
            </a:extLst>
          </p:cNvPr>
          <p:cNvPicPr>
            <a:picLocks noChangeAspect="1"/>
          </p:cNvPicPr>
          <p:nvPr/>
        </p:nvPicPr>
        <p:blipFill>
          <a:blip r:embed="rId2"/>
          <a:stretch>
            <a:fillRect/>
          </a:stretch>
        </p:blipFill>
        <p:spPr>
          <a:xfrm>
            <a:off x="805867" y="180625"/>
            <a:ext cx="4305300" cy="5657850"/>
          </a:xfrm>
          <a:prstGeom prst="rect">
            <a:avLst/>
          </a:prstGeom>
        </p:spPr>
      </p:pic>
      <p:sp>
        <p:nvSpPr>
          <p:cNvPr id="4" name="TextBox 3">
            <a:extLst>
              <a:ext uri="{FF2B5EF4-FFF2-40B4-BE49-F238E27FC236}">
                <a16:creationId xmlns:a16="http://schemas.microsoft.com/office/drawing/2014/main" id="{A13B6401-55C7-4DF2-A45D-5532A3518BBD}"/>
              </a:ext>
            </a:extLst>
          </p:cNvPr>
          <p:cNvSpPr txBox="1"/>
          <p:nvPr/>
        </p:nvSpPr>
        <p:spPr>
          <a:xfrm>
            <a:off x="5555548" y="180625"/>
            <a:ext cx="6647717" cy="2862322"/>
          </a:xfrm>
          <a:prstGeom prst="rect">
            <a:avLst/>
          </a:prstGeom>
          <a:noFill/>
        </p:spPr>
        <p:txBody>
          <a:bodyPr wrap="none" rtlCol="0">
            <a:spAutoFit/>
          </a:bodyPr>
          <a:lstStyle/>
          <a:p>
            <a:r>
              <a:rPr lang="en-GB" dirty="0"/>
              <a:t>In windows you can download Putty/Kitty</a:t>
            </a:r>
          </a:p>
          <a:p>
            <a:r>
              <a:rPr lang="en-GB" dirty="0"/>
              <a:t>Log into the server by filling in the host name and port</a:t>
            </a:r>
          </a:p>
          <a:p>
            <a:r>
              <a:rPr lang="en-GB" dirty="0"/>
              <a:t>You can give this setting a name and save it too for convenience</a:t>
            </a:r>
          </a:p>
          <a:p>
            <a:endParaRPr lang="en-GB" dirty="0"/>
          </a:p>
          <a:p>
            <a:r>
              <a:rPr lang="en-GB" dirty="0"/>
              <a:t>On ubuntu/Mac you can also open a terminal (in the software menu)</a:t>
            </a:r>
            <a:r>
              <a:rPr lang="en-US" dirty="0"/>
              <a:t>.</a:t>
            </a:r>
            <a:br>
              <a:rPr lang="en-US" dirty="0"/>
            </a:br>
            <a:r>
              <a:rPr lang="en-US" dirty="0"/>
              <a:t>Click the terminal and type</a:t>
            </a:r>
            <a:br>
              <a:rPr lang="en-US" dirty="0"/>
            </a:br>
            <a:r>
              <a:rPr lang="en-US" dirty="0" err="1"/>
              <a:t>ssh</a:t>
            </a:r>
            <a:r>
              <a:rPr lang="en-US" dirty="0"/>
              <a:t> daghead2.eva.mpg.de</a:t>
            </a:r>
            <a:br>
              <a:rPr lang="en-US" dirty="0"/>
            </a:br>
            <a:br>
              <a:rPr lang="en-US" dirty="0"/>
            </a:br>
            <a:r>
              <a:rPr lang="en-US" dirty="0"/>
              <a:t>For this to work, make sure you have your VPN connected.</a:t>
            </a:r>
            <a:br>
              <a:rPr lang="en-US" dirty="0"/>
            </a:br>
            <a:r>
              <a:rPr lang="en-US" dirty="0"/>
              <a:t>If you haven’t set up the VPN yet, contact the IT admin</a:t>
            </a:r>
            <a:endParaRPr lang="en-GB" dirty="0"/>
          </a:p>
        </p:txBody>
      </p:sp>
    </p:spTree>
    <p:extLst>
      <p:ext uri="{BB962C8B-B14F-4D97-AF65-F5344CB8AC3E}">
        <p14:creationId xmlns:p14="http://schemas.microsoft.com/office/powerpoint/2010/main" val="790421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CE43A-0662-434E-BF97-5DA07B6D1F73}"/>
              </a:ext>
            </a:extLst>
          </p:cNvPr>
          <p:cNvSpPr txBox="1"/>
          <p:nvPr/>
        </p:nvSpPr>
        <p:spPr>
          <a:xfrm>
            <a:off x="444618" y="180625"/>
            <a:ext cx="11758648" cy="5909310"/>
          </a:xfrm>
          <a:prstGeom prst="rect">
            <a:avLst/>
          </a:prstGeom>
          <a:noFill/>
        </p:spPr>
        <p:txBody>
          <a:bodyPr wrap="square" rtlCol="0">
            <a:spAutoFit/>
          </a:bodyPr>
          <a:lstStyle/>
          <a:p>
            <a:r>
              <a:rPr lang="en-GB" dirty="0"/>
              <a:t>Type the following into your “session” on the terminal. </a:t>
            </a:r>
            <a:br>
              <a:rPr lang="en-GB" dirty="0"/>
            </a:br>
            <a:r>
              <a:rPr lang="en-GB" dirty="0"/>
              <a:t>Make sure you are actually connected</a:t>
            </a:r>
            <a:br>
              <a:rPr lang="en-GB" dirty="0"/>
            </a:br>
            <a:br>
              <a:rPr lang="en-GB" dirty="0"/>
            </a:br>
            <a:r>
              <a:rPr lang="en-GB" dirty="0"/>
              <a:t>cd /</a:t>
            </a:r>
            <a:r>
              <a:rPr lang="en-GB" dirty="0" err="1"/>
              <a:t>mnt</a:t>
            </a:r>
            <a:r>
              <a:rPr lang="en-GB" dirty="0"/>
              <a:t>/scratch/</a:t>
            </a:r>
            <a:r>
              <a:rPr lang="en-GB" dirty="0" err="1"/>
              <a:t>basic_linux</a:t>
            </a:r>
            <a:r>
              <a:rPr lang="en-GB" dirty="0"/>
              <a:t>/TEST_AREA</a:t>
            </a:r>
          </a:p>
          <a:p>
            <a:endParaRPr lang="en-GB" dirty="0"/>
          </a:p>
          <a:p>
            <a:r>
              <a:rPr lang="en-GB" dirty="0"/>
              <a:t>cd, short for change directory, now changed your directory to TEST_AREA</a:t>
            </a:r>
          </a:p>
          <a:p>
            <a:r>
              <a:rPr lang="en-GB" dirty="0"/>
              <a:t>Here you can play without too much stress… just refrain from using commands that haven’t been mentioned yet until</a:t>
            </a:r>
          </a:p>
          <a:p>
            <a:r>
              <a:rPr lang="en-GB" dirty="0"/>
              <a:t>you understand what they do. </a:t>
            </a:r>
          </a:p>
          <a:p>
            <a:endParaRPr lang="en-GB" dirty="0"/>
          </a:p>
          <a:p>
            <a:r>
              <a:rPr lang="en-GB" dirty="0"/>
              <a:t>Text we type to the screen is also sometimes </a:t>
            </a:r>
            <a:r>
              <a:rPr lang="en-GB" dirty="0" err="1"/>
              <a:t>refered</a:t>
            </a:r>
            <a:r>
              <a:rPr lang="en-GB" dirty="0"/>
              <a:t> to as </a:t>
            </a:r>
            <a:r>
              <a:rPr lang="en-GB" dirty="0" err="1"/>
              <a:t>STDin</a:t>
            </a:r>
            <a:r>
              <a:rPr lang="en-GB" dirty="0"/>
              <a:t>, not to be confused with the funky mushrooms that might grow after a session of the horizontal tango, but it stands </a:t>
            </a:r>
            <a:r>
              <a:rPr lang="en-GB"/>
              <a:t>for ‘STanDard</a:t>
            </a:r>
            <a:r>
              <a:rPr lang="en-GB" dirty="0"/>
              <a:t> Input’, or maybe ‘</a:t>
            </a:r>
            <a:r>
              <a:rPr lang="en-GB" dirty="0" err="1"/>
              <a:t>STandarD</a:t>
            </a:r>
            <a:r>
              <a:rPr lang="en-GB" dirty="0"/>
              <a:t> input’. </a:t>
            </a:r>
          </a:p>
          <a:p>
            <a:endParaRPr lang="en-GB" dirty="0"/>
          </a:p>
          <a:p>
            <a:r>
              <a:rPr lang="en-GB" dirty="0"/>
              <a:t>One thing we can now do is make a directory for you to play in, a personal “folder” in which you can make, change and delete files without feeling too worried.</a:t>
            </a:r>
            <a:br>
              <a:rPr lang="en-GB" dirty="0"/>
            </a:br>
            <a:r>
              <a:rPr lang="en-GB" dirty="0"/>
              <a:t>Type in the following into your “session” on the terminal to accomplish this. Just change the portion that says [</a:t>
            </a:r>
            <a:r>
              <a:rPr lang="en-GB" dirty="0" err="1"/>
              <a:t>your_username</a:t>
            </a:r>
            <a:r>
              <a:rPr lang="en-GB" dirty="0"/>
              <a:t>] to whatever you want to call this folder.</a:t>
            </a:r>
          </a:p>
          <a:p>
            <a:endParaRPr lang="en-GB" dirty="0"/>
          </a:p>
          <a:p>
            <a:r>
              <a:rPr lang="en-GB" dirty="0" err="1"/>
              <a:t>mkdir</a:t>
            </a:r>
            <a:r>
              <a:rPr lang="en-GB" dirty="0"/>
              <a:t> -p /</a:t>
            </a:r>
            <a:r>
              <a:rPr lang="en-GB" dirty="0" err="1"/>
              <a:t>mnt</a:t>
            </a:r>
            <a:r>
              <a:rPr lang="en-GB" dirty="0"/>
              <a:t>/scratch/</a:t>
            </a:r>
            <a:r>
              <a:rPr lang="en-GB" dirty="0" err="1"/>
              <a:t>basic_linux</a:t>
            </a:r>
            <a:r>
              <a:rPr lang="en-GB" dirty="0"/>
              <a:t>/TEST_AREA/[</a:t>
            </a:r>
            <a:r>
              <a:rPr lang="en-GB" dirty="0" err="1"/>
              <a:t>your_username</a:t>
            </a:r>
            <a:r>
              <a:rPr lang="en-GB" dirty="0"/>
              <a:t>]</a:t>
            </a:r>
          </a:p>
          <a:p>
            <a:r>
              <a:rPr lang="en-GB" dirty="0"/>
              <a:t>and</a:t>
            </a:r>
          </a:p>
          <a:p>
            <a:r>
              <a:rPr lang="en-GB" dirty="0"/>
              <a:t>cd /</a:t>
            </a:r>
            <a:r>
              <a:rPr lang="en-GB" dirty="0" err="1"/>
              <a:t>mnt</a:t>
            </a:r>
            <a:r>
              <a:rPr lang="en-GB" dirty="0"/>
              <a:t>/scratch/</a:t>
            </a:r>
            <a:r>
              <a:rPr lang="en-GB" dirty="0" err="1"/>
              <a:t>basic_linux</a:t>
            </a:r>
            <a:r>
              <a:rPr lang="en-GB" dirty="0"/>
              <a:t>/TEST_AREA/[</a:t>
            </a:r>
            <a:r>
              <a:rPr lang="en-GB" dirty="0" err="1"/>
              <a:t>your_username</a:t>
            </a:r>
            <a:r>
              <a:rPr lang="en-GB" dirty="0"/>
              <a:t>]</a:t>
            </a:r>
          </a:p>
          <a:p>
            <a:endParaRPr lang="en-GB" dirty="0"/>
          </a:p>
        </p:txBody>
      </p:sp>
    </p:spTree>
    <p:extLst>
      <p:ext uri="{BB962C8B-B14F-4D97-AF65-F5344CB8AC3E}">
        <p14:creationId xmlns:p14="http://schemas.microsoft.com/office/powerpoint/2010/main" val="301636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2C8848-9C1D-4D15-AB25-5785454FEA4A}"/>
              </a:ext>
            </a:extLst>
          </p:cNvPr>
          <p:cNvSpPr/>
          <p:nvPr/>
        </p:nvSpPr>
        <p:spPr>
          <a:xfrm>
            <a:off x="422246" y="0"/>
            <a:ext cx="11769754" cy="5632311"/>
          </a:xfrm>
          <a:prstGeom prst="rect">
            <a:avLst/>
          </a:prstGeom>
        </p:spPr>
        <p:txBody>
          <a:bodyPr wrap="square">
            <a:spAutoFit/>
          </a:bodyPr>
          <a:lstStyle/>
          <a:p>
            <a:endParaRPr lang="en-GB" dirty="0"/>
          </a:p>
          <a:p>
            <a:r>
              <a:rPr lang="en-GB" dirty="0"/>
              <a:t>You are now in your newly formed folder.</a:t>
            </a:r>
            <a:br>
              <a:rPr lang="en-GB" dirty="0"/>
            </a:br>
            <a:r>
              <a:rPr lang="en-GB" dirty="0"/>
              <a:t>You can check this by typing </a:t>
            </a:r>
            <a:r>
              <a:rPr lang="en-GB" dirty="0" err="1"/>
              <a:t>pwd</a:t>
            </a:r>
            <a:r>
              <a:rPr lang="en-GB" dirty="0"/>
              <a:t> in your “session”, it’s short for path of working directory </a:t>
            </a:r>
          </a:p>
          <a:p>
            <a:endParaRPr lang="en-GB" dirty="0"/>
          </a:p>
          <a:p>
            <a:r>
              <a:rPr lang="en-GB" dirty="0" err="1"/>
              <a:t>pwd</a:t>
            </a:r>
            <a:endParaRPr lang="en-GB" dirty="0"/>
          </a:p>
          <a:p>
            <a:endParaRPr lang="en-GB" dirty="0"/>
          </a:p>
          <a:p>
            <a:r>
              <a:rPr lang="en-GB" dirty="0"/>
              <a:t>This command gives you back a line of text that tells you in which folder you are</a:t>
            </a:r>
          </a:p>
          <a:p>
            <a:r>
              <a:rPr lang="en-GB" dirty="0"/>
              <a:t>If it’s not the same with the folder you made during the last slide, just revisit that slide and try again.</a:t>
            </a:r>
          </a:p>
          <a:p>
            <a:endParaRPr lang="en-GB" dirty="0"/>
          </a:p>
          <a:p>
            <a:r>
              <a:rPr lang="en-GB" dirty="0"/>
              <a:t>Now that we have our own little area to play, we can experiment with tools/software</a:t>
            </a:r>
          </a:p>
          <a:p>
            <a:r>
              <a:rPr lang="en-GB" dirty="0"/>
              <a:t>Software or sometimes called tools, normally need two things, it needs to know what to work on, and it sometimes needs to</a:t>
            </a:r>
          </a:p>
          <a:p>
            <a:r>
              <a:rPr lang="en-GB" dirty="0"/>
              <a:t>know what type of output you want.</a:t>
            </a:r>
            <a:br>
              <a:rPr lang="en-GB" dirty="0"/>
            </a:br>
            <a:br>
              <a:rPr lang="en-GB" dirty="0"/>
            </a:br>
            <a:r>
              <a:rPr lang="en-GB" dirty="0"/>
              <a:t>The input for the ‘</a:t>
            </a:r>
            <a:r>
              <a:rPr lang="en-GB" dirty="0" err="1"/>
              <a:t>mkdir</a:t>
            </a:r>
            <a:r>
              <a:rPr lang="en-GB" dirty="0"/>
              <a:t>’ tool was a piece of text we typed in that told it what directory to make, it automatically knows that the output is a new directory.  Another tool we tried was ‘cd’ which used as input the text you typed that specified which folder to go to, the output is that it changes the location you are currently browsing to a new location.</a:t>
            </a:r>
          </a:p>
          <a:p>
            <a:endParaRPr lang="en-GB" dirty="0"/>
          </a:p>
          <a:p>
            <a:r>
              <a:rPr lang="en-GB" dirty="0"/>
              <a:t>We’ll now go over some basic tools to navigate your surroundings in Linux. These tools off course need some input to know what to work on. You can use the handy -h/--help options to see what the exact input and output of tools are.</a:t>
            </a:r>
            <a:br>
              <a:rPr lang="en-GB" dirty="0"/>
            </a:br>
            <a:endParaRPr lang="en-GB" dirty="0"/>
          </a:p>
        </p:txBody>
      </p:sp>
    </p:spTree>
    <p:extLst>
      <p:ext uri="{BB962C8B-B14F-4D97-AF65-F5344CB8AC3E}">
        <p14:creationId xmlns:p14="http://schemas.microsoft.com/office/powerpoint/2010/main" val="63741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076EC-3110-4B34-97B2-18BAC405A599}"/>
              </a:ext>
            </a:extLst>
          </p:cNvPr>
          <p:cNvSpPr txBox="1"/>
          <p:nvPr/>
        </p:nvSpPr>
        <p:spPr>
          <a:xfrm>
            <a:off x="494951" y="197346"/>
            <a:ext cx="11369651" cy="5632311"/>
          </a:xfrm>
          <a:prstGeom prst="rect">
            <a:avLst/>
          </a:prstGeom>
          <a:noFill/>
        </p:spPr>
        <p:txBody>
          <a:bodyPr wrap="none" rtlCol="0">
            <a:spAutoFit/>
          </a:bodyPr>
          <a:lstStyle/>
          <a:p>
            <a:r>
              <a:rPr lang="en-GB" dirty="0" err="1"/>
              <a:t>mkdir</a:t>
            </a:r>
            <a:r>
              <a:rPr lang="en-GB" dirty="0"/>
              <a:t> 				# make a directory </a:t>
            </a:r>
          </a:p>
          <a:p>
            <a:endParaRPr lang="en-GB" dirty="0"/>
          </a:p>
          <a:p>
            <a:endParaRPr lang="en-GB" dirty="0"/>
          </a:p>
          <a:p>
            <a:r>
              <a:rPr lang="en-GB" dirty="0"/>
              <a:t>Getting basic meta information from files </a:t>
            </a:r>
          </a:p>
          <a:p>
            <a:r>
              <a:rPr lang="en-GB" dirty="0"/>
              <a:t>ls 					# list files/folders</a:t>
            </a:r>
          </a:p>
          <a:p>
            <a:r>
              <a:rPr lang="en-GB" dirty="0"/>
              <a:t>ls -</a:t>
            </a:r>
            <a:r>
              <a:rPr lang="en-GB" dirty="0" err="1"/>
              <a:t>lh</a:t>
            </a:r>
            <a:r>
              <a:rPr lang="en-GB" dirty="0"/>
              <a:t> 				# Show all the metadata of files such as size and read/write/execute permissions</a:t>
            </a:r>
          </a:p>
          <a:p>
            <a:r>
              <a:rPr lang="en-GB" dirty="0"/>
              <a:t>ln 					# make a link to file/folder</a:t>
            </a:r>
          </a:p>
          <a:p>
            <a:r>
              <a:rPr lang="en-GB" dirty="0" err="1"/>
              <a:t>pwd</a:t>
            </a:r>
            <a:r>
              <a:rPr lang="en-GB" dirty="0"/>
              <a:t> 				# Path to Working Directory</a:t>
            </a:r>
          </a:p>
          <a:p>
            <a:r>
              <a:rPr lang="en-GB" dirty="0" err="1"/>
              <a:t>basename</a:t>
            </a:r>
            <a:r>
              <a:rPr lang="en-GB" dirty="0"/>
              <a:t> 			# Gives the absolute file name. without directory</a:t>
            </a:r>
          </a:p>
          <a:p>
            <a:r>
              <a:rPr lang="en-GB" dirty="0" err="1"/>
              <a:t>dirname</a:t>
            </a:r>
            <a:r>
              <a:rPr lang="en-GB" dirty="0"/>
              <a:t> 				# Gives the absolute directory name for file, without filename</a:t>
            </a:r>
          </a:p>
          <a:p>
            <a:r>
              <a:rPr lang="en-GB" dirty="0" err="1"/>
              <a:t>readlink</a:t>
            </a:r>
            <a:r>
              <a:rPr lang="en-GB" dirty="0"/>
              <a:t> –e 			# full pathname</a:t>
            </a:r>
          </a:p>
          <a:p>
            <a:r>
              <a:rPr lang="en-GB" dirty="0"/>
              <a:t>cd 					# change directory</a:t>
            </a:r>
          </a:p>
          <a:p>
            <a:endParaRPr lang="en-GB" dirty="0"/>
          </a:p>
          <a:p>
            <a:r>
              <a:rPr lang="en-GB" dirty="0"/>
              <a:t>If stuck, ask 4 help!</a:t>
            </a:r>
          </a:p>
          <a:p>
            <a:r>
              <a:rPr lang="en-GB" dirty="0" err="1"/>
              <a:t>Your_software</a:t>
            </a:r>
            <a:r>
              <a:rPr lang="en-GB" dirty="0"/>
              <a:t> -h / --help 	# almost all tools come with a help list with the available commands and how to use them</a:t>
            </a:r>
          </a:p>
          <a:p>
            <a:r>
              <a:rPr lang="en-GB" dirty="0"/>
              <a:t>						</a:t>
            </a:r>
            <a:r>
              <a:rPr lang="en-GB" dirty="0" err="1"/>
              <a:t>mkdir</a:t>
            </a:r>
            <a:r>
              <a:rPr lang="en-GB" dirty="0"/>
              <a:t> --help</a:t>
            </a:r>
          </a:p>
          <a:p>
            <a:r>
              <a:rPr lang="en-GB" dirty="0"/>
              <a:t>						ls --help</a:t>
            </a:r>
          </a:p>
          <a:p>
            <a:r>
              <a:rPr lang="en-GB" dirty="0"/>
              <a:t>						</a:t>
            </a:r>
            <a:r>
              <a:rPr lang="en-GB" dirty="0" err="1"/>
              <a:t>sed</a:t>
            </a:r>
            <a:r>
              <a:rPr lang="en-GB" dirty="0"/>
              <a:t> –help</a:t>
            </a:r>
          </a:p>
          <a:p>
            <a:r>
              <a:rPr lang="en-GB" dirty="0"/>
              <a:t>						etc…</a:t>
            </a:r>
          </a:p>
          <a:p>
            <a:endParaRPr lang="en-US" dirty="0"/>
          </a:p>
        </p:txBody>
      </p:sp>
    </p:spTree>
    <p:extLst>
      <p:ext uri="{BB962C8B-B14F-4D97-AF65-F5344CB8AC3E}">
        <p14:creationId xmlns:p14="http://schemas.microsoft.com/office/powerpoint/2010/main" val="217087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076EC-3110-4B34-97B2-18BAC405A599}"/>
              </a:ext>
            </a:extLst>
          </p:cNvPr>
          <p:cNvSpPr txBox="1"/>
          <p:nvPr/>
        </p:nvSpPr>
        <p:spPr>
          <a:xfrm>
            <a:off x="494951" y="1120676"/>
            <a:ext cx="9281965" cy="4524315"/>
          </a:xfrm>
          <a:prstGeom prst="rect">
            <a:avLst/>
          </a:prstGeom>
          <a:noFill/>
        </p:spPr>
        <p:txBody>
          <a:bodyPr wrap="none" rtlCol="0">
            <a:spAutoFit/>
          </a:bodyPr>
          <a:lstStyle/>
          <a:p>
            <a:r>
              <a:rPr lang="en-GB" dirty="0"/>
              <a:t>File lookup and assessments:</a:t>
            </a:r>
          </a:p>
          <a:p>
            <a:endParaRPr lang="en-GB" dirty="0"/>
          </a:p>
          <a:p>
            <a:r>
              <a:rPr lang="en-GB" dirty="0"/>
              <a:t>find 					# find a file in a location or multiple locations</a:t>
            </a:r>
          </a:p>
          <a:p>
            <a:r>
              <a:rPr lang="en-GB" dirty="0"/>
              <a:t>touch 				# this creates an empty file, will have it's uses later</a:t>
            </a:r>
          </a:p>
          <a:p>
            <a:r>
              <a:rPr lang="en-GB" dirty="0"/>
              <a:t>nano	 				# a file editor, can be used to quickly edit files</a:t>
            </a:r>
          </a:p>
          <a:p>
            <a:r>
              <a:rPr lang="en-GB" dirty="0"/>
              <a:t>less 					# a on-the-fly way of showing the content of a file</a:t>
            </a:r>
          </a:p>
          <a:p>
            <a:r>
              <a:rPr lang="en-GB" dirty="0"/>
              <a:t>echo 				# Can be used to put text to </a:t>
            </a:r>
            <a:r>
              <a:rPr lang="en-GB" dirty="0" err="1"/>
              <a:t>STDout</a:t>
            </a:r>
            <a:endParaRPr lang="en-US" dirty="0"/>
          </a:p>
          <a:p>
            <a:endParaRPr lang="en-GB" dirty="0"/>
          </a:p>
          <a:p>
            <a:endParaRPr lang="en-GB" dirty="0"/>
          </a:p>
          <a:p>
            <a:r>
              <a:rPr lang="en-GB" dirty="0"/>
              <a:t>Destructive file commands</a:t>
            </a:r>
          </a:p>
          <a:p>
            <a:endParaRPr lang="en-GB" dirty="0"/>
          </a:p>
          <a:p>
            <a:r>
              <a:rPr lang="en-GB" dirty="0"/>
              <a:t>cp 					# copy files, directories need to be done recursive</a:t>
            </a:r>
          </a:p>
          <a:p>
            <a:r>
              <a:rPr lang="en-GB" dirty="0"/>
              <a:t>mv 					# move files or change it's name, directories need to be done recursively</a:t>
            </a:r>
          </a:p>
          <a:p>
            <a:r>
              <a:rPr lang="en-GB" dirty="0"/>
              <a:t>rm 					# remove a file, directories need to be done recursively</a:t>
            </a:r>
          </a:p>
          <a:p>
            <a:endParaRPr lang="en-GB" dirty="0"/>
          </a:p>
          <a:p>
            <a:endParaRPr lang="en-GB" dirty="0"/>
          </a:p>
        </p:txBody>
      </p:sp>
    </p:spTree>
    <p:extLst>
      <p:ext uri="{BB962C8B-B14F-4D97-AF65-F5344CB8AC3E}">
        <p14:creationId xmlns:p14="http://schemas.microsoft.com/office/powerpoint/2010/main" val="355155165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210</TotalTime>
  <Words>1305</Words>
  <Application>Microsoft Office PowerPoint</Application>
  <PresentationFormat>Widescreen</PresentationFormat>
  <Paragraphs>122</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Lesley Sitter</dc:creator>
  <cp:lastModifiedBy>Lesley Sitter</cp:lastModifiedBy>
  <cp:revision>11</cp:revision>
  <dcterms:created xsi:type="dcterms:W3CDTF">2021-11-15T12:30:15Z</dcterms:created>
  <dcterms:modified xsi:type="dcterms:W3CDTF">2022-09-16T10:49:32Z</dcterms:modified>
</cp:coreProperties>
</file>